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heme/theme1.xml" ContentType="application/vnd.openxmlformats-officedocument.theme+xml"/>
  <Override PartName="/ppt/theme/theme2.xml" ContentType="application/vnd.openxmlformats-officedocument.theme+xml"/>
  <Override PartName="/ppt/theme/theme3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0" r:id="rId3"/>
  </p:sldMasterIdLst>
  <p:notesMasterIdLst>
    <p:notesMasterId r:id="rId12"/>
  </p:notesMasterIdLst>
  <p:sldIdLst>
    <p:sldId id="308" r:id="rId4"/>
    <p:sldId id="258" r:id="rId5"/>
    <p:sldId id="310" r:id="rId6"/>
    <p:sldId id="313" r:id="rId7"/>
    <p:sldId id="324" r:id="rId8"/>
    <p:sldId id="311" r:id="rId9"/>
    <p:sldId id="327" r:id="rId10"/>
    <p:sldId id="328" r:id="rId11"/>
    <p:sldId id="329" r:id="rId13"/>
    <p:sldId id="330" r:id="rId14"/>
    <p:sldId id="332" r:id="rId15"/>
    <p:sldId id="333" r:id="rId16"/>
    <p:sldId id="335" r:id="rId17"/>
    <p:sldId id="336" r:id="rId18"/>
    <p:sldId id="337" r:id="rId19"/>
    <p:sldId id="300" r:id="rId20"/>
  </p:sldIdLst>
  <p:sldSz cx="12192000" cy="6858000"/>
  <p:notesSz cx="6858000" cy="9144000"/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1pPr>
    <a:lvl2pPr marL="4572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2pPr>
    <a:lvl3pPr marL="9144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3pPr>
    <a:lvl4pPr marL="13716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4pPr>
    <a:lvl5pPr marL="18288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panose="020B0604020202020204" pitchFamily="34" charset="0"/>
        <a:ea typeface="宋体" panose="02010600030101010101" pitchFamily="2" charset="-122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0344" autoAdjust="0"/>
    <p:restoredTop sz="94660"/>
  </p:normalViewPr>
  <p:slideViewPr>
    <p:cSldViewPr>
      <p:cViewPr varScale="1">
        <p:scale>
          <a:sx n="111" d="100"/>
          <a:sy n="111" d="100"/>
        </p:scale>
        <p:origin x="-288" y="-78"/>
      </p:cViewPr>
      <p:guideLst>
        <p:guide orient="horz" pos="2160"/>
        <p:guide pos="384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slide" Target="slides/slide1.xml"/><Relationship Id="rId3" Type="http://schemas.openxmlformats.org/officeDocument/2006/relationships/slideMaster" Target="slideMasters/slideMaster2.xml"/><Relationship Id="rId23" Type="http://schemas.openxmlformats.org/officeDocument/2006/relationships/tableStyles" Target="tableStyles.xml"/><Relationship Id="rId22" Type="http://schemas.openxmlformats.org/officeDocument/2006/relationships/viewProps" Target="viewProps.xml"/><Relationship Id="rId21" Type="http://schemas.openxmlformats.org/officeDocument/2006/relationships/presProps" Target="presProps.xml"/><Relationship Id="rId20" Type="http://schemas.openxmlformats.org/officeDocument/2006/relationships/slide" Target="slides/slide16.xml"/><Relationship Id="rId2" Type="http://schemas.openxmlformats.org/officeDocument/2006/relationships/theme" Target="theme/theme1.xml"/><Relationship Id="rId19" Type="http://schemas.openxmlformats.org/officeDocument/2006/relationships/slide" Target="slides/slide15.xml"/><Relationship Id="rId18" Type="http://schemas.openxmlformats.org/officeDocument/2006/relationships/slide" Target="slides/slide14.xml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13" Type="http://schemas.openxmlformats.org/officeDocument/2006/relationships/slide" Target="slides/slide9.xml"/><Relationship Id="rId12" Type="http://schemas.openxmlformats.org/officeDocument/2006/relationships/notesMaster" Target="notesMasters/notesMaster1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png>
</file>

<file path=ppt/media/image5.jpeg>
</file>

<file path=ppt/media/image6.jpeg>
</file>

<file path=ppt/media/image7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A773B639-FC1C-43ED-8CE4-76F43F062988}" type="datetimeFigureOut">
              <a:rPr lang="zh-CN" altLang="en-US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 smtClean="0"/>
              <a:t>单击此处编辑母版文本样式</a:t>
            </a:r>
            <a:endParaRPr lang="zh-CN" altLang="en-US" noProof="0" smtClean="0"/>
          </a:p>
          <a:p>
            <a:pPr lvl="1"/>
            <a:r>
              <a:rPr lang="zh-CN" altLang="en-US" noProof="0" smtClean="0"/>
              <a:t>第二级</a:t>
            </a:r>
            <a:endParaRPr lang="zh-CN" altLang="en-US" noProof="0" smtClean="0"/>
          </a:p>
          <a:p>
            <a:pPr lvl="2"/>
            <a:r>
              <a:rPr lang="zh-CN" altLang="en-US" noProof="0" smtClean="0"/>
              <a:t>第三级</a:t>
            </a:r>
            <a:endParaRPr lang="zh-CN" altLang="en-US" noProof="0" smtClean="0"/>
          </a:p>
          <a:p>
            <a:pPr lvl="3"/>
            <a:r>
              <a:rPr lang="zh-CN" altLang="en-US" noProof="0" smtClean="0"/>
              <a:t>第四级</a:t>
            </a:r>
            <a:endParaRPr lang="zh-CN" altLang="en-US" noProof="0" smtClean="0"/>
          </a:p>
          <a:p>
            <a:pPr lvl="4"/>
            <a:r>
              <a:rPr lang="zh-CN" altLang="en-US" noProof="0" smtClean="0"/>
              <a:t>第五级</a:t>
            </a:r>
            <a:endParaRPr lang="zh-CN" altLang="en-US" noProof="0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 fontAlgn="auto">
              <a:spcBef>
                <a:spcPts val="0"/>
              </a:spcBef>
              <a:spcAft>
                <a:spcPts val="0"/>
              </a:spcAft>
              <a:defRPr sz="1200">
                <a:latin typeface="+mn-lt"/>
                <a:ea typeface="+mn-ea"/>
              </a:defRPr>
            </a:lvl1pPr>
          </a:lstStyle>
          <a:p>
            <a:pPr>
              <a:defRPr/>
            </a:pPr>
            <a:fld id="{85291EAD-0CE8-43F2-A3C1-5B61160002D7}" type="slidenum">
              <a:rPr lang="zh-CN" altLang="en-US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幻灯片图像占位符 1"/>
          <p:cNvSpPr/>
          <p:nvPr>
            <p:ph type="sldImg" idx="2"/>
          </p:nvPr>
        </p:nvSpPr>
        <p:spPr/>
      </p:sp>
      <p:sp>
        <p:nvSpPr>
          <p:cNvPr id="3" name="文本占位符 2"/>
          <p:cNvSpPr/>
          <p:nvPr>
            <p:ph type="body" idx="3"/>
          </p:nvPr>
        </p:nvSpPr>
        <p:spPr/>
        <p:txBody>
          <a:bodyPr/>
          <a:p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6.jpeg"/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2_自定义版式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429095" y="2852936"/>
            <a:ext cx="11421035" cy="787428"/>
          </a:xfrm>
          <a:prstGeom prst="rect">
            <a:avLst/>
          </a:prstGeom>
        </p:spPr>
        <p:txBody>
          <a:bodyPr/>
          <a:lstStyle>
            <a:lvl1pPr algn="ctr">
              <a:defRPr/>
            </a:lvl1pPr>
          </a:lstStyle>
          <a:p>
            <a:r>
              <a:rPr lang="zh-CN" altLang="en-US" dirty="0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749675" y="38258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409825" y="1774825"/>
            <a:ext cx="7405688" cy="2944813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  <a:endParaRPr lang="zh-CN" altLang="en-US" sz="13800" b="1" dirty="0">
              <a:latin typeface="隶书" panose="02010509060101010101" pitchFamily="49" charset="-122"/>
              <a:ea typeface="隶书" panose="02010509060101010101" pitchFamily="49" charset="-122"/>
              <a:cs typeface="+mj-cs"/>
            </a:endParaRPr>
          </a:p>
        </p:txBody>
      </p:sp>
      <p:sp>
        <p:nvSpPr>
          <p:cNvPr id="5" name="矩形 2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FA355104-D301-4BDA-841B-D2C6B0807A12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2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标题 1"/>
          <p:cNvSpPr>
            <a:spLocks noGrp="1"/>
          </p:cNvSpPr>
          <p:nvPr>
            <p:ph type="ctrTitle" idx="4294967295"/>
          </p:nvPr>
        </p:nvSpPr>
        <p:spPr>
          <a:xfrm>
            <a:off x="2587408" y="2690694"/>
            <a:ext cx="11421035" cy="787428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副标题 2"/>
          <p:cNvSpPr>
            <a:spLocks noGrp="1"/>
          </p:cNvSpPr>
          <p:nvPr>
            <p:ph type="subTitle" idx="9"/>
          </p:nvPr>
        </p:nvSpPr>
        <p:spPr>
          <a:xfrm>
            <a:off x="4744777" y="4161051"/>
            <a:ext cx="7105353" cy="86142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单击此处编辑母版副标题样式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目录与目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2800" b="1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6" name="文本占位符 2"/>
          <p:cNvSpPr>
            <a:spLocks noGrp="1"/>
          </p:cNvSpPr>
          <p:nvPr>
            <p:ph type="body" sz="quarter" idx="12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椭圆 19"/>
          <p:cNvSpPr/>
          <p:nvPr/>
        </p:nvSpPr>
        <p:spPr>
          <a:xfrm>
            <a:off x="5824538" y="2065338"/>
            <a:ext cx="1603375" cy="1068387"/>
          </a:xfrm>
          <a:prstGeom prst="ellipse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下箭头 20"/>
          <p:cNvSpPr/>
          <p:nvPr/>
        </p:nvSpPr>
        <p:spPr>
          <a:xfrm>
            <a:off x="8094663" y="3800475"/>
            <a:ext cx="533400" cy="1062038"/>
          </a:xfrm>
          <a:prstGeom prst="downArrow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圆角矩形标注 21"/>
          <p:cNvSpPr/>
          <p:nvPr/>
        </p:nvSpPr>
        <p:spPr>
          <a:xfrm>
            <a:off x="3105150" y="2733675"/>
            <a:ext cx="1333500" cy="938213"/>
          </a:xfrm>
          <a:prstGeom prst="wedgeRoundRectCallout">
            <a:avLst>
              <a:gd name="adj1" fmla="val -26547"/>
              <a:gd name="adj2" fmla="val -65449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6" name="肘形连接符 22"/>
          <p:cNvCxnSpPr/>
          <p:nvPr/>
        </p:nvCxnSpPr>
        <p:spPr>
          <a:xfrm rot="16200000" flipH="1">
            <a:off x="2914650" y="4157663"/>
            <a:ext cx="895350" cy="514350"/>
          </a:xfrm>
          <a:prstGeom prst="bentConnector3">
            <a:avLst/>
          </a:prstGeom>
          <a:ln w="28575">
            <a:solidFill>
              <a:srgbClr val="C0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菱形 23"/>
          <p:cNvSpPr/>
          <p:nvPr/>
        </p:nvSpPr>
        <p:spPr>
          <a:xfrm>
            <a:off x="4194175" y="4649788"/>
            <a:ext cx="1271588" cy="1273175"/>
          </a:xfrm>
          <a:prstGeom prst="diamond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8" name="六边形 24"/>
          <p:cNvSpPr/>
          <p:nvPr/>
        </p:nvSpPr>
        <p:spPr>
          <a:xfrm>
            <a:off x="5497513" y="3587750"/>
            <a:ext cx="1087437" cy="938213"/>
          </a:xfrm>
          <a:prstGeom prst="hexagon">
            <a:avLst/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cxnSp>
        <p:nvCxnSpPr>
          <p:cNvPr id="9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10" name="Slide Number Placeholder 3"/>
          <p:cNvSpPr>
            <a:spLocks noGrp="1"/>
          </p:cNvSpPr>
          <p:nvPr>
            <p:ph type="sldNum" sz="quarter" idx="12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9BA3547-6133-403F-B8E0-A8E401AB0396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1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 b="1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7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3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444239" y="1952625"/>
            <a:ext cx="10366049" cy="443108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buFontTx/>
              <a:buNone/>
              <a:defRPr sz="2800" b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目录与目标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占位符 46"/>
          <p:cNvSpPr>
            <a:spLocks noGrp="1"/>
          </p:cNvSpPr>
          <p:nvPr>
            <p:ph type="body" sz="quarter" idx="10"/>
          </p:nvPr>
        </p:nvSpPr>
        <p:spPr>
          <a:xfrm>
            <a:off x="1729860" y="2416986"/>
            <a:ext cx="7933124" cy="3275013"/>
          </a:xfrm>
          <a:prstGeom prst="rect">
            <a:avLst/>
          </a:prstGeom>
        </p:spPr>
        <p:txBody>
          <a:bodyPr/>
          <a:lstStyle>
            <a:lvl1pPr marL="342900" indent="-342900">
              <a:buClr>
                <a:srgbClr val="FF0000"/>
              </a:buClr>
              <a:buFont typeface="Wingdings" panose="05000000000000000000" pitchFamily="2" charset="2"/>
              <a:buChar char="u"/>
              <a:defRPr sz="3200"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25375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5400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表格 10"/>
          <p:cNvGraphicFramePr>
            <a:graphicFrameLocks noGrp="1"/>
          </p:cNvGraphicFramePr>
          <p:nvPr/>
        </p:nvGraphicFramePr>
        <p:xfrm>
          <a:off x="1549400" y="1765300"/>
          <a:ext cx="9039225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文本占位符 2"/>
          <p:cNvSpPr>
            <a:spLocks noGrp="1"/>
          </p:cNvSpPr>
          <p:nvPr>
            <p:ph type="body" sz="quarter" idx="11"/>
          </p:nvPr>
        </p:nvSpPr>
        <p:spPr>
          <a:xfrm>
            <a:off x="1476695" y="224918"/>
            <a:ext cx="6752905" cy="9144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3800" b="1" baseline="0"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结束">
    <p:bg>
      <p:bgPr>
        <a:blipFill dpi="0" rotWithShape="0">
          <a:blip r:embed="rId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2"/>
          <p:cNvPicPr>
            <a:picLocks noChangeAspect="1" noChangeArrowheads="1"/>
          </p:cNvPicPr>
          <p:nvPr/>
        </p:nvPicPr>
        <p:blipFill>
          <a:blip r:embed="rId3"/>
          <a:srcRect/>
          <a:stretch>
            <a:fillRect/>
          </a:stretch>
        </p:blipFill>
        <p:spPr bwMode="auto">
          <a:xfrm>
            <a:off x="3578225" y="4448175"/>
            <a:ext cx="4725988" cy="24098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3" name="矩形 3"/>
          <p:cNvSpPr/>
          <p:nvPr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4" name="矩形 7"/>
          <p:cNvSpPr/>
          <p:nvPr/>
        </p:nvSpPr>
        <p:spPr>
          <a:xfrm>
            <a:off x="2376488" y="1296988"/>
            <a:ext cx="7404100" cy="2944812"/>
          </a:xfrm>
          <a:prstGeom prst="rect">
            <a:avLst/>
          </a:prstGeom>
        </p:spPr>
        <p:txBody>
          <a:bodyPr/>
          <a:lstStyle/>
          <a:p>
            <a:pPr algn="ctr" fontAlgn="auto">
              <a:spcAft>
                <a:spcPts val="0"/>
              </a:spcAft>
              <a:defRPr/>
            </a:pPr>
            <a:r>
              <a:rPr lang="zh-CN" altLang="en-US" sz="13800" b="1" dirty="0">
                <a:latin typeface="隶书" panose="02010509060101010101" pitchFamily="49" charset="-122"/>
                <a:ea typeface="隶书" panose="02010509060101010101" pitchFamily="49" charset="-122"/>
                <a:cs typeface="+mj-cs"/>
              </a:rPr>
              <a:t>谢 谢</a:t>
            </a:r>
            <a:endParaRPr lang="zh-CN" altLang="en-US" sz="13800" b="1" dirty="0">
              <a:latin typeface="隶书" panose="02010509060101010101" pitchFamily="49" charset="-122"/>
              <a:ea typeface="隶书" panose="02010509060101010101" pitchFamily="49" charset="-122"/>
              <a:cs typeface="+mj-cs"/>
            </a:endParaRPr>
          </a:p>
        </p:txBody>
      </p:sp>
      <p:sp>
        <p:nvSpPr>
          <p:cNvPr id="5" name="矩形 4"/>
          <p:cNvSpPr/>
          <p:nvPr userDrawn="1"/>
        </p:nvSpPr>
        <p:spPr>
          <a:xfrm>
            <a:off x="1433513" y="161925"/>
            <a:ext cx="4678362" cy="1612900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obj">
  <p:cSld name="1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5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127125" y="260985"/>
            <a:ext cx="10189210" cy="1045845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609661" y="1600206"/>
            <a:ext cx="10973896" cy="4525970"/>
          </a:xfrm>
          <a:prstGeom prst="rect">
            <a:avLst/>
          </a:prstGeo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Date Placeholder 6"/>
          <p:cNvSpPr>
            <a:spLocks noGrp="1"/>
          </p:cNvSpPr>
          <p:nvPr>
            <p:ph type="dt" sz="half" idx="10"/>
          </p:nvPr>
        </p:nvSpPr>
        <p:spPr>
          <a:xfrm>
            <a:off x="10977563" y="6416675"/>
            <a:ext cx="990600" cy="30480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endParaRPr lang="en-US" altLang="zh-CN"/>
          </a:p>
        </p:txBody>
      </p:sp>
      <p:sp>
        <p:nvSpPr>
          <p:cNvPr id="6" name="Slide Number Placeholder 8"/>
          <p:cNvSpPr>
            <a:spLocks noGrp="1"/>
          </p:cNvSpPr>
          <p:nvPr>
            <p:ph type="sldNum" sz="quarter" idx="11"/>
          </p:nvPr>
        </p:nvSpPr>
        <p:spPr>
          <a:xfrm>
            <a:off x="10755313" y="303213"/>
            <a:ext cx="838200" cy="768350"/>
          </a:xfr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06E64C4D-3478-46A6-8E3B-D787CAFC4814}" type="slidenum">
              <a:rPr lang="en-US" altLang="zh-CN"/>
            </a:fld>
            <a:endParaRPr lang="en-US" altLang="zh-CN"/>
          </a:p>
        </p:txBody>
      </p:sp>
    </p:spTree>
  </p:cSld>
  <p:clrMapOvr>
    <a:masterClrMapping/>
  </p:clrMapOvr>
  <p:transition spd="med"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代码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4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标题 1"/>
          <p:cNvSpPr>
            <a:spLocks noGrp="1"/>
          </p:cNvSpPr>
          <p:nvPr>
            <p:ph type="title" idx="4294967295"/>
          </p:nvPr>
        </p:nvSpPr>
        <p:spPr>
          <a:xfrm>
            <a:off x="1250013" y="289776"/>
            <a:ext cx="3844887" cy="82260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6" name="文本占位符 15"/>
          <p:cNvSpPr>
            <a:spLocks noGrp="1"/>
          </p:cNvSpPr>
          <p:nvPr>
            <p:ph type="body" sz="quarter" idx="10"/>
          </p:nvPr>
        </p:nvSpPr>
        <p:spPr>
          <a:xfrm>
            <a:off x="1457325" y="1878013"/>
            <a:ext cx="8972550" cy="3941762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 sz="2800"/>
            </a:lvl1pPr>
            <a:lvl2pPr>
              <a:buClr>
                <a:srgbClr val="C00000"/>
              </a:buClr>
              <a:defRPr sz="2800"/>
            </a:lvl2pPr>
            <a:lvl3pPr marL="914400" indent="0">
              <a:buNone/>
              <a:defRPr sz="2800"/>
            </a:lvl3pPr>
            <a:lvl4pPr marL="1371600" indent="0">
              <a:buNone/>
              <a:defRPr sz="2800"/>
            </a:lvl4pPr>
            <a:lvl5pPr marL="1828800" indent="0">
              <a:buNone/>
              <a:defRPr sz="2800"/>
            </a:lvl5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5" name="直接连接符 4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标题 1"/>
          <p:cNvSpPr>
            <a:spLocks noGrp="1"/>
          </p:cNvSpPr>
          <p:nvPr>
            <p:ph type="title" idx="4294967295"/>
          </p:nvPr>
        </p:nvSpPr>
        <p:spPr>
          <a:xfrm>
            <a:off x="1002535" y="423777"/>
            <a:ext cx="4395730" cy="1143000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19" name="文本占位符 18"/>
          <p:cNvSpPr>
            <a:spLocks noGrp="1"/>
          </p:cNvSpPr>
          <p:nvPr>
            <p:ph type="body" sz="quarter" idx="10"/>
          </p:nvPr>
        </p:nvSpPr>
        <p:spPr>
          <a:xfrm>
            <a:off x="906850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8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  <p:sp>
        <p:nvSpPr>
          <p:cNvPr id="20" name="文本占位符 18"/>
          <p:cNvSpPr>
            <a:spLocks noGrp="1"/>
          </p:cNvSpPr>
          <p:nvPr>
            <p:ph type="body" sz="quarter" idx="11"/>
          </p:nvPr>
        </p:nvSpPr>
        <p:spPr>
          <a:xfrm>
            <a:off x="6232613" y="2079625"/>
            <a:ext cx="5160576" cy="3838575"/>
          </a:xfrm>
          <a:prstGeom prst="rect">
            <a:avLst/>
          </a:prstGeom>
        </p:spPr>
        <p:txBody>
          <a:bodyPr/>
          <a:lstStyle>
            <a:lvl1pPr marL="0" indent="0" algn="l">
              <a:buNone/>
              <a:defRPr sz="2000"/>
            </a:lvl1pPr>
            <a:lvl2pPr marL="457200" indent="0" algn="l">
              <a:buNone/>
              <a:defRPr/>
            </a:lvl2pPr>
            <a:lvl3pPr marL="914400" indent="0" algn="l">
              <a:buNone/>
              <a:defRPr/>
            </a:lvl3pPr>
            <a:lvl4pPr marL="1371600" indent="0" algn="l">
              <a:buNone/>
              <a:defRPr/>
            </a:lvl4pPr>
            <a:lvl5pPr marL="1828800" indent="0" algn="l">
              <a:buNone/>
              <a:defRPr/>
            </a:lvl5pPr>
          </a:lstStyle>
          <a:p>
            <a:pPr lvl="0"/>
            <a:r>
              <a:rPr lang="zh-CN" altLang="en-US" dirty="0" smtClean="0"/>
              <a:t>单击此处编辑母版文本样式</a:t>
            </a:r>
            <a:endParaRPr lang="zh-CN" altLang="en-US" dirty="0" smtClean="0"/>
          </a:p>
          <a:p>
            <a:pPr lvl="1"/>
            <a:r>
              <a:rPr lang="zh-CN" altLang="en-US" dirty="0" smtClean="0"/>
              <a:t>第二级</a:t>
            </a:r>
            <a:endParaRPr lang="zh-CN" altLang="en-US" dirty="0" smtClean="0"/>
          </a:p>
          <a:p>
            <a:pPr lvl="2"/>
            <a:r>
              <a:rPr lang="zh-CN" altLang="en-US" dirty="0" smtClean="0"/>
              <a:t>第三级</a:t>
            </a:r>
            <a:endParaRPr lang="zh-CN" altLang="en-US" dirty="0" smtClean="0"/>
          </a:p>
          <a:p>
            <a:pPr lvl="3"/>
            <a:r>
              <a:rPr lang="zh-CN" altLang="en-US" dirty="0" smtClean="0"/>
              <a:t>第四级</a:t>
            </a:r>
            <a:endParaRPr lang="zh-CN" altLang="en-US" dirty="0" smtClean="0"/>
          </a:p>
          <a:p>
            <a:pPr lvl="4"/>
            <a:r>
              <a:rPr lang="zh-CN" altLang="en-US" dirty="0" smtClean="0"/>
              <a:t>第五级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只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" name="直接连接符 9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标题 1"/>
          <p:cNvSpPr>
            <a:spLocks noGrp="1"/>
          </p:cNvSpPr>
          <p:nvPr>
            <p:ph type="title" idx="4294967295"/>
          </p:nvPr>
        </p:nvSpPr>
        <p:spPr>
          <a:xfrm>
            <a:off x="1098537" y="303768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>
          <a:xfrm>
            <a:off x="10755313" y="303213"/>
            <a:ext cx="838200" cy="768350"/>
          </a:xfrm>
          <a:prstGeom prst="rect">
            <a:avLst/>
          </a:prstGeom>
        </p:spPr>
        <p:txBody>
          <a:bodyPr/>
          <a:lstStyle>
            <a:lvl1pPr fontAlgn="auto">
              <a:spcBef>
                <a:spcPts val="0"/>
              </a:spcBef>
              <a:spcAft>
                <a:spcPts val="0"/>
              </a:spcAft>
              <a:defRPr>
                <a:latin typeface="+mn-lt"/>
                <a:ea typeface="+mn-ea"/>
              </a:defRPr>
            </a:lvl1pPr>
          </a:lstStyle>
          <a:p>
            <a:pPr>
              <a:defRPr/>
            </a:pPr>
            <a:fld id="{B6AA278F-3D2A-4427-82EF-E1909D19C993}" type="slidenum">
              <a:rPr lang="en-US"/>
            </a:fld>
            <a:endParaRPr 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圆角矩形标注 3"/>
          <p:cNvSpPr/>
          <p:nvPr/>
        </p:nvSpPr>
        <p:spPr>
          <a:xfrm>
            <a:off x="2592388" y="5086350"/>
            <a:ext cx="6889750" cy="1046163"/>
          </a:xfrm>
          <a:prstGeom prst="wedgeRoundRectCallout">
            <a:avLst>
              <a:gd name="adj1" fmla="val -53054"/>
              <a:gd name="adj2" fmla="val -39321"/>
              <a:gd name="adj3" fmla="val 16667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5" name="TextBox 5"/>
          <p:cNvSpPr txBox="1"/>
          <p:nvPr/>
        </p:nvSpPr>
        <p:spPr>
          <a:xfrm>
            <a:off x="2592388" y="5240338"/>
            <a:ext cx="2009775" cy="368300"/>
          </a:xfrm>
          <a:prstGeom prst="rect">
            <a:avLst/>
          </a:prstGeom>
          <a:noFill/>
        </p:spPr>
        <p:txBody>
          <a:bodyPr>
            <a:spAutoFit/>
          </a:bodyPr>
          <a:lstStyle/>
          <a:p>
            <a:pPr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b="1" dirty="0">
                <a:latin typeface="Arial" panose="020B0604020202020204"/>
                <a:ea typeface="微软雅黑" panose="020B0503020204020204" pitchFamily="34" charset="-122"/>
              </a:rPr>
              <a:t>提示与注意内容</a:t>
            </a:r>
            <a:endParaRPr lang="zh-CN" altLang="en-US" b="1" dirty="0">
              <a:latin typeface="Arial" panose="020B0604020202020204"/>
              <a:ea typeface="微软雅黑" panose="020B0503020204020204" pitchFamily="34" charset="-122"/>
            </a:endParaRPr>
          </a:p>
        </p:txBody>
      </p:sp>
      <p:cxnSp>
        <p:nvCxnSpPr>
          <p:cNvPr id="6" name="直接连接符 5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023781" y="335082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  <p:sp>
        <p:nvSpPr>
          <p:cNvPr id="9" name="文本占位符 8"/>
          <p:cNvSpPr>
            <a:spLocks noGrp="1"/>
          </p:cNvSpPr>
          <p:nvPr>
            <p:ph type="body" sz="quarter" idx="10"/>
          </p:nvPr>
        </p:nvSpPr>
        <p:spPr>
          <a:xfrm>
            <a:off x="1779588" y="1952625"/>
            <a:ext cx="8154987" cy="2805113"/>
          </a:xfrm>
          <a:prstGeom prst="rect">
            <a:avLst/>
          </a:prstGeom>
        </p:spPr>
        <p:txBody>
          <a:bodyPr/>
          <a:lstStyle>
            <a:lvl1pPr>
              <a:buClr>
                <a:srgbClr val="C00000"/>
              </a:buClr>
              <a:defRPr/>
            </a:lvl1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" name="直接连接符 9"/>
          <p:cNvCxnSpPr/>
          <p:nvPr userDrawn="1"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p:transition spd="med">
    <p:fade/>
  </p:transition>
  <p:hf sldNum="0" hdr="0" ft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表格 10"/>
          <p:cNvGraphicFramePr>
            <a:graphicFrameLocks noGrp="1"/>
          </p:cNvGraphicFramePr>
          <p:nvPr/>
        </p:nvGraphicFramePr>
        <p:xfrm>
          <a:off x="1549400" y="1765300"/>
          <a:ext cx="9039225" cy="37211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  <a:gridCol w="1129957"/>
              </a:tblGrid>
              <a:tr h="744087"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  <a:tc>
                  <a:txBody>
                    <a:bodyPr/>
                    <a:lstStyle/>
                    <a:p>
                      <a:endParaRPr lang="zh-CN" altLang="en-US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rgbClr val="C00000"/>
                    </a:solidFill>
                  </a:tcPr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</a:tr>
              <a:tr h="744087"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zh-CN" altLang="en-US" dirty="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5" name="直接连接符 3"/>
          <p:cNvCxnSpPr/>
          <p:nvPr/>
        </p:nvCxnSpPr>
        <p:spPr>
          <a:xfrm>
            <a:off x="0" y="1139825"/>
            <a:ext cx="8264525" cy="0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标题 1"/>
          <p:cNvSpPr>
            <a:spLocks noGrp="1"/>
          </p:cNvSpPr>
          <p:nvPr>
            <p:ph type="title" idx="4294967295"/>
          </p:nvPr>
        </p:nvSpPr>
        <p:spPr>
          <a:xfrm>
            <a:off x="1268453" y="404373"/>
            <a:ext cx="10972800" cy="1143000"/>
          </a:xfrm>
          <a:prstGeom prst="rect">
            <a:avLst/>
          </a:prstGeo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 dirty="0"/>
          </a:p>
        </p:txBody>
      </p:sp>
    </p:spTree>
  </p:cSld>
  <p:clrMapOvr>
    <a:masterClrMapping/>
  </p:clrMapOvr>
  <p:transition spd="med">
    <p:fade/>
  </p:transition>
  <p:hf sldNum="0" hdr="0" ftr="0" dt="0"/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4.png"/><Relationship Id="rId12" Type="http://schemas.openxmlformats.org/officeDocument/2006/relationships/image" Target="../media/image3.jpeg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20.xml"/><Relationship Id="rId8" Type="http://schemas.openxmlformats.org/officeDocument/2006/relationships/slideLayout" Target="../slideLayouts/slideLayout19.xml"/><Relationship Id="rId7" Type="http://schemas.openxmlformats.org/officeDocument/2006/relationships/slideLayout" Target="../slideLayouts/slideLayout18.xml"/><Relationship Id="rId6" Type="http://schemas.openxmlformats.org/officeDocument/2006/relationships/slideLayout" Target="../slideLayouts/slideLayout17.xml"/><Relationship Id="rId5" Type="http://schemas.openxmlformats.org/officeDocument/2006/relationships/slideLayout" Target="../slideLayouts/slideLayout16.xml"/><Relationship Id="rId4" Type="http://schemas.openxmlformats.org/officeDocument/2006/relationships/slideLayout" Target="../slideLayouts/slideLayout15.xml"/><Relationship Id="rId3" Type="http://schemas.openxmlformats.org/officeDocument/2006/relationships/slideLayout" Target="../slideLayouts/slideLayout14.xml"/><Relationship Id="rId2" Type="http://schemas.openxmlformats.org/officeDocument/2006/relationships/slideLayout" Target="../slideLayouts/slideLayout13.xml"/><Relationship Id="rId14" Type="http://schemas.openxmlformats.org/officeDocument/2006/relationships/theme" Target="../theme/theme2.xml"/><Relationship Id="rId13" Type="http://schemas.openxmlformats.org/officeDocument/2006/relationships/image" Target="../media/image4.png"/><Relationship Id="rId12" Type="http://schemas.openxmlformats.org/officeDocument/2006/relationships/image" Target="../media/image7.jpeg"/><Relationship Id="rId11" Type="http://schemas.openxmlformats.org/officeDocument/2006/relationships/slideLayout" Target="../slideLayouts/slideLayout22.xml"/><Relationship Id="rId10" Type="http://schemas.openxmlformats.org/officeDocument/2006/relationships/slideLayout" Target="../slideLayouts/slideLayout21.xml"/><Relationship Id="rId1" Type="http://schemas.openxmlformats.org/officeDocument/2006/relationships/slideLayout" Target="../slideLayouts/slideLayout1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blipFill dpi="0" rotWithShape="0">
          <a:blip r:embed="rId12"/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314" name="Picture 9"/>
          <p:cNvPicPr>
            <a:picLocks noChangeAspect="1"/>
          </p:cNvPicPr>
          <p:nvPr/>
        </p:nvPicPr>
        <p:blipFill>
          <a:blip r:embed="rId13"/>
          <a:srcRect b="23320"/>
          <a:stretch>
            <a:fillRect/>
          </a:stretch>
        </p:blipFill>
        <p:spPr bwMode="auto">
          <a:xfrm>
            <a:off x="8605838" y="6096000"/>
            <a:ext cx="993775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5" name="矩形 4"/>
          <p:cNvSpPr/>
          <p:nvPr/>
        </p:nvSpPr>
        <p:spPr>
          <a:xfrm>
            <a:off x="0" y="0"/>
            <a:ext cx="12192000" cy="4579938"/>
          </a:xfrm>
          <a:prstGeom prst="rect">
            <a:avLst/>
          </a:prstGeom>
          <a:solidFill>
            <a:schemeClr val="bg1">
              <a:lumMod val="95000"/>
              <a:lumOff val="5000"/>
              <a:alpha val="87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  <p:sp>
        <p:nvSpPr>
          <p:cNvPr id="11" name="矩形 10"/>
          <p:cNvSpPr/>
          <p:nvPr/>
        </p:nvSpPr>
        <p:spPr>
          <a:xfrm>
            <a:off x="0" y="4572000"/>
            <a:ext cx="12192000" cy="2286000"/>
          </a:xfrm>
          <a:prstGeom prst="rect">
            <a:avLst/>
          </a:prstGeom>
          <a:solidFill>
            <a:schemeClr val="bg1">
              <a:lumMod val="95000"/>
              <a:lumOff val="5000"/>
              <a:alpha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ransition spd="med">
    <p:fade/>
  </p:transition>
  <p:timing>
    <p:tnLst>
      <p:par>
        <p:cTn id="1" dur="indefinite" restart="never" nodeType="tmRoot"/>
      </p:par>
    </p:tnLst>
  </p:timing>
  <p:hf sldNum="0" hdr="0" ftr="0" dt="0"/>
  <p:txStyles>
    <p:titleStyle>
      <a:lvl1pPr algn="l" defTabSz="457200" rtl="0" eaLnBrk="0" fontAlgn="base" hangingPunct="0">
        <a:spcBef>
          <a:spcPct val="0"/>
        </a:spcBef>
        <a:spcAft>
          <a:spcPct val="0"/>
        </a:spcAft>
        <a:defRPr sz="4200" b="1" kern="1200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2pPr>
      <a:lvl3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3pPr>
      <a:lvl4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4pPr>
      <a:lvl5pPr algn="l" defTabSz="457200" rtl="0" eaLnBrk="0" fontAlgn="base" hangingPunct="0">
        <a:spcBef>
          <a:spcPct val="0"/>
        </a:spcBef>
        <a:spcAft>
          <a:spcPct val="0"/>
        </a:spcAft>
        <a:defRPr sz="4200" b="1">
          <a:solidFill>
            <a:schemeClr val="tx2"/>
          </a:solidFill>
          <a:latin typeface="微软雅黑" panose="020B0503020204020204" pitchFamily="34" charset="-122"/>
          <a:ea typeface="微软雅黑" panose="020B0503020204020204" pitchFamily="34" charset="-122"/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  <a:lvl2pPr marL="742950" indent="-28575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2pPr>
      <a:lvl3pPr marL="11430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6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3pPr>
      <a:lvl4pPr marL="16002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4pPr>
      <a:lvl5pPr marL="2057400" indent="-228600" algn="l" defTabSz="457200" rtl="0" eaLnBrk="0" fontAlgn="base" hangingPunct="0">
        <a:spcBef>
          <a:spcPts val="1000"/>
        </a:spcBef>
        <a:spcAft>
          <a:spcPct val="0"/>
        </a:spcAft>
        <a:buClr>
          <a:srgbClr val="ADB9CA"/>
        </a:buClr>
        <a:buSzPct val="80000"/>
        <a:buFont typeface="Wingdings 3" panose="05040102010807070707" pitchFamily="18" charset="2"/>
        <a:buChar char=""/>
        <a:defRPr sz="1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5pPr>
      <a:lvl6pPr marL="250571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bg2">
            <a:lumMod val="40000"/>
            <a:lumOff val="60000"/>
          </a:schemeClr>
        </a:buClr>
        <a:buSzPct val="80000"/>
        <a:buFont typeface="Wingdings 3" panose="05040102010807070707" pitchFamily="18" charset="2"/>
        <a:buChar char=""/>
        <a:defRPr sz="1400" b="0" i="0" kern="1200">
          <a:solidFill>
            <a:schemeClr val="tx1"/>
          </a:solidFill>
          <a:latin typeface="+mj-lt"/>
          <a:ea typeface="+mj-ea"/>
          <a:cs typeface="+mj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2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626" name="标题 3"/>
          <p:cNvSpPr txBox="1"/>
          <p:nvPr/>
        </p:nvSpPr>
        <p:spPr bwMode="auto">
          <a:xfrm>
            <a:off x="2740025" y="2843213"/>
            <a:ext cx="11420475" cy="787400"/>
          </a:xfrm>
          <a:prstGeom prst="rect">
            <a:avLst/>
          </a:prstGeom>
          <a:noFill/>
          <a:ln w="9525">
            <a:noFill/>
            <a:miter lim="800000"/>
          </a:ln>
        </p:spPr>
        <p:txBody>
          <a:bodyPr/>
          <a:lstStyle/>
          <a:p>
            <a:pPr defTabSz="457200"/>
            <a:r>
              <a:rPr lang="zh-CN" altLang="en-US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第一课     </a:t>
            </a:r>
            <a:r>
              <a:rPr lang="en-US" altLang="zh-CN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jQuery </a:t>
            </a:r>
            <a:r>
              <a:rPr lang="zh-CN" altLang="en-US" sz="4200" b="1">
                <a:solidFill>
                  <a:schemeClr val="tx2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简介</a:t>
            </a:r>
            <a:endParaRPr lang="zh-CN" altLang="en-US" sz="4200" b="1">
              <a:solidFill>
                <a:schemeClr val="tx2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en-US" altLang="zh-CN" sz="3800" smtClean="0">
                <a:solidFill>
                  <a:schemeClr val="tx1"/>
                </a:solidFill>
              </a:rPr>
              <a:t>CSS</a:t>
            </a:r>
            <a:r>
              <a:rPr lang="zh-CN" altLang="en-US" sz="3800" smtClean="0">
                <a:solidFill>
                  <a:schemeClr val="tx1"/>
                </a:solidFill>
              </a:rPr>
              <a:t>处理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31746" name="内容占位符 2"/>
          <p:cNvSpPr>
            <a:spLocks noGrp="1"/>
          </p:cNvSpPr>
          <p:nvPr>
            <p:ph idx="1"/>
          </p:nvPr>
        </p:nvSpPr>
        <p:spPr bwMode="auto">
          <a:xfrm>
            <a:off x="909320" y="1208405"/>
            <a:ext cx="11259185" cy="551878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1.CSS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样式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css();		css({})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2.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位置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offset();		position();		scrollTop(val)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3.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尺寸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height();	width();	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innerHeight();	innerWidth();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outerHeight();	outerWidth();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zh-CN" altLang="en-US" sz="3800" smtClean="0">
                <a:solidFill>
                  <a:schemeClr val="tx1"/>
                </a:solidFill>
              </a:rPr>
              <a:t>事件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31746" name="内容占位符 2"/>
          <p:cNvSpPr>
            <a:spLocks noGrp="1"/>
          </p:cNvSpPr>
          <p:nvPr>
            <p:ph idx="1"/>
          </p:nvPr>
        </p:nvSpPr>
        <p:spPr bwMode="auto">
          <a:xfrm>
            <a:off x="909320" y="1208405"/>
            <a:ext cx="11259185" cy="551878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1.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页面载入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JS 加载执行的时机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>
                <a:latin typeface="华文楷体" panose="02010600040101010101" charset="-122"/>
                <a:ea typeface="华文楷体" panose="02010600040101010101" charset="-122"/>
                <a:sym typeface="+mn-ea"/>
              </a:rPr>
              <a:t>DOM</a:t>
            </a:r>
            <a:r>
              <a:rPr lang="zh-CN" altLang="en-US" sz="2450">
                <a:latin typeface="华文楷体" panose="02010600040101010101" charset="-122"/>
                <a:ea typeface="华文楷体" panose="02010600040101010101" charset="-122"/>
                <a:sym typeface="+mn-ea"/>
              </a:rPr>
              <a:t>加载完毕</a:t>
            </a:r>
            <a:endParaRPr lang="zh-CN" altLang="en-US" sz="245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50">
                <a:latin typeface="华文楷体" panose="02010600040101010101" charset="-122"/>
                <a:ea typeface="华文楷体" panose="02010600040101010101" charset="-122"/>
                <a:sym typeface="+mn-ea"/>
              </a:rPr>
              <a:t>资源加载完毕</a:t>
            </a:r>
            <a:endParaRPr lang="zh-CN" altLang="en-US" sz="245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>
                <a:latin typeface="华文楷体" panose="02010600040101010101" charset="-122"/>
                <a:ea typeface="华文楷体" panose="02010600040101010101" charset="-122"/>
                <a:sym typeface="+mn-ea"/>
              </a:rPr>
              <a:t>window.onload= function(){}</a:t>
            </a:r>
            <a:endParaRPr lang="en-US" altLang="zh-CN" sz="245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 $(function(){})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 $(document).ready(function(){})</a:t>
            </a:r>
            <a:endParaRPr lang="en-US" altLang="zh-CN" sz="245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2.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事件处理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bind();		unbind();		one()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3.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zh-CN" altLang="en-US" sz="3800" smtClean="0">
                <a:solidFill>
                  <a:schemeClr val="tx1"/>
                </a:solidFill>
              </a:rPr>
              <a:t>事件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31746" name="内容占位符 2"/>
          <p:cNvSpPr>
            <a:spLocks noGrp="1"/>
          </p:cNvSpPr>
          <p:nvPr>
            <p:ph idx="1"/>
          </p:nvPr>
        </p:nvSpPr>
        <p:spPr bwMode="auto">
          <a:xfrm>
            <a:off x="636270" y="1208405"/>
            <a:ext cx="11532235" cy="551878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3.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事件委派</a:t>
            </a:r>
            <a:endParaRPr lang="en-US" altLang="zh-CN" sz="245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 live();  		die()</a:t>
            </a:r>
            <a:endParaRPr lang="en-US" altLang="zh-CN" sz="245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4.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事件切换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hover();		toggle();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5.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事件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blur(fn); focus(fn); focusout(fn); focusin(fn);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change(fn); select(fn) ;submit(fn) ; click(fn); dblclick(fn);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keydown(fn) ; keypress(fn) ; keyup(fn) ;mousedown(fn) ; mouseup(fn) ; 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mouseenter(fn) ;mouseleave(fn) ;mousemove(fn) 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mouseout(fn) ;mouseover(fn) ;resize(fn) ;scroll(fn) ;unload(fn) 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zh-CN" altLang="en-US" sz="3800" smtClean="0">
                <a:solidFill>
                  <a:schemeClr val="tx1"/>
                </a:solidFill>
              </a:rPr>
              <a:t>效果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31746" name="内容占位符 2"/>
          <p:cNvSpPr>
            <a:spLocks noGrp="1"/>
          </p:cNvSpPr>
          <p:nvPr>
            <p:ph idx="1"/>
          </p:nvPr>
        </p:nvSpPr>
        <p:spPr bwMode="auto">
          <a:xfrm>
            <a:off x="636270" y="1208405"/>
            <a:ext cx="11532235" cy="551878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1.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基本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 show();		hide(); 	toggle() 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；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2.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滑动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slideDown();		slideUp();		slideToggle();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3.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淡入淡出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fadeIn();		fadeOut(); 		fadeTo();  		fadeToggle();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4.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自定义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animate();</a:t>
            </a:r>
            <a:endParaRPr lang="en-US" altLang="zh-CN" sz="1600">
              <a:latin typeface="华文楷体" panose="02010600040101010101" charset="-122"/>
              <a:ea typeface="华文楷体" panose="02010600040101010101" charset="-122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1600">
              <a:latin typeface="华文楷体" panose="02010600040101010101" charset="-122"/>
              <a:ea typeface="华文楷体" panose="02010600040101010101" charset="-122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en-US" altLang="zh-CN" sz="3800" smtClean="0">
                <a:solidFill>
                  <a:schemeClr val="tx1"/>
                </a:solidFill>
              </a:rPr>
              <a:t>Ajax</a:t>
            </a:r>
            <a:r>
              <a:rPr lang="zh-CN" altLang="en-US" sz="3800" smtClean="0">
                <a:solidFill>
                  <a:schemeClr val="tx1"/>
                </a:solidFill>
              </a:rPr>
              <a:t>请求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31746" name="内容占位符 2"/>
          <p:cNvSpPr>
            <a:spLocks noGrp="1"/>
          </p:cNvSpPr>
          <p:nvPr>
            <p:ph idx="1"/>
          </p:nvPr>
        </p:nvSpPr>
        <p:spPr bwMode="auto">
          <a:xfrm>
            <a:off x="636270" y="1208405"/>
            <a:ext cx="11532235" cy="551878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indent="0" eaLnBrk="1" latinLnBrk="0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1.$.ajax()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2.$.get()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3.</a:t>
            </a: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$.post()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ps: $.get("listData.json",function(data){p});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zh-CN" altLang="en-US" sz="2800">
              <a:latin typeface="华文楷体" panose="02010600040101010101" charset="-122"/>
              <a:ea typeface="华文楷体" panose="02010600040101010101" charset="-122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zh-CN" altLang="en-US" sz="3800" smtClean="0">
                <a:solidFill>
                  <a:schemeClr val="tx1"/>
                </a:solidFill>
              </a:rPr>
              <a:t>工具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31746" name="内容占位符 2"/>
          <p:cNvSpPr>
            <a:spLocks noGrp="1"/>
          </p:cNvSpPr>
          <p:nvPr>
            <p:ph idx="1"/>
          </p:nvPr>
        </p:nvSpPr>
        <p:spPr bwMode="auto">
          <a:xfrm>
            <a:off x="636270" y="1208405"/>
            <a:ext cx="11532235" cy="551878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1.isArray()						//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判断是否为数组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2.isFunction()					//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判断是否是一个函数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3.isEmptyObject()				//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判断</a:t>
            </a: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对象是否是空对象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4.isNumeric() 					//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判断是否是一个数字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673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en-US" sz="3800" smtClean="0">
                <a:solidFill>
                  <a:schemeClr val="tx1"/>
                </a:solidFill>
              </a:rPr>
              <a:t>jQuery</a:t>
            </a:r>
            <a:endParaRPr lang="en-US" sz="3800" smtClean="0">
              <a:solidFill>
                <a:schemeClr val="tx1"/>
              </a:solidFill>
            </a:endParaRPr>
          </a:p>
        </p:txBody>
      </p:sp>
      <p:sp>
        <p:nvSpPr>
          <p:cNvPr id="28674" name="内容占位符 2"/>
          <p:cNvSpPr>
            <a:spLocks noGrp="1"/>
          </p:cNvSpPr>
          <p:nvPr>
            <p:ph idx="1"/>
          </p:nvPr>
        </p:nvSpPr>
        <p:spPr bwMode="auto">
          <a:xfrm>
            <a:off x="1127125" y="1125538"/>
            <a:ext cx="9361488" cy="5543550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smtClean="0"/>
              <a:t>案例介绍</a:t>
            </a:r>
            <a:endParaRPr lang="zh-CN" altLang="en-US" sz="2800" smtClean="0"/>
          </a:p>
          <a:p>
            <a:pPr lvl="2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华文楷体" panose="02010600040101010101" charset="-122"/>
                <a:ea typeface="华文楷体" panose="02010600040101010101" charset="-122"/>
                <a:sym typeface="+mn-ea"/>
              </a:rPr>
              <a:t>图片切换，</a:t>
            </a:r>
            <a:endParaRPr lang="zh-CN" altLang="en-US" sz="2800" dirty="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华文楷体" panose="02010600040101010101" charset="-122"/>
                <a:ea typeface="华文楷体" panose="02010600040101010101" charset="-122"/>
                <a:sym typeface="+mn-ea"/>
              </a:rPr>
              <a:t>图片滑动，</a:t>
            </a:r>
            <a:endParaRPr lang="zh-CN" altLang="en-US" sz="2800" dirty="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华文楷体" panose="02010600040101010101" charset="-122"/>
                <a:ea typeface="华文楷体" panose="02010600040101010101" charset="-122"/>
                <a:sym typeface="+mn-ea"/>
              </a:rPr>
              <a:t>点击标题切换内容，</a:t>
            </a:r>
            <a:endParaRPr lang="zh-CN" altLang="en-US" sz="2800" dirty="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 dirty="0">
                <a:latin typeface="华文楷体" panose="02010600040101010101" charset="-122"/>
                <a:ea typeface="华文楷体" panose="02010600040101010101" charset="-122"/>
                <a:sym typeface="+mn-ea"/>
              </a:rPr>
              <a:t>选择水果</a:t>
            </a:r>
            <a:endParaRPr lang="zh-CN" altLang="en-US" smtClean="0"/>
          </a:p>
          <a:p>
            <a:pPr lvl="1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6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697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en-US" altLang="zh-CN" sz="3800" smtClean="0">
                <a:solidFill>
                  <a:schemeClr val="tx1"/>
                </a:solidFill>
              </a:rPr>
              <a:t>jQuery</a:t>
            </a:r>
            <a:endParaRPr lang="en-US" altLang="zh-CN" sz="3800" smtClean="0">
              <a:solidFill>
                <a:schemeClr val="tx1"/>
              </a:solidFill>
            </a:endParaRPr>
          </a:p>
        </p:txBody>
      </p:sp>
      <p:sp>
        <p:nvSpPr>
          <p:cNvPr id="29698" name="内容占位符 2"/>
          <p:cNvSpPr>
            <a:spLocks noGrp="1"/>
          </p:cNvSpPr>
          <p:nvPr>
            <p:ph idx="1"/>
          </p:nvPr>
        </p:nvSpPr>
        <p:spPr bwMode="auto">
          <a:xfrm>
            <a:off x="1063625" y="1141730"/>
            <a:ext cx="9217025" cy="5168900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1. js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对象和</a:t>
            </a: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jquery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对象的区别</a:t>
            </a:r>
            <a:endParaRPr lang="zh-CN" altLang="en-US">
              <a:latin typeface="华文楷体" panose="02010600040101010101" charset="-122"/>
              <a:ea typeface="华文楷体" panose="02010600040101010101" charset="-122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2. js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对象和</a:t>
            </a: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jquery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对象的方法能否共用？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3. js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对象和</a:t>
            </a: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jquery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对象的转换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4. 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核心方法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5. 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选择器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6. 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筛选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7. 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属性选择器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8. 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文档处理器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9 css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处理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10. 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事件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11. 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效果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12. Ajax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无刷新</a:t>
            </a:r>
            <a:endParaRPr lang="zh-CN" altLang="en-US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marL="21590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>
                <a:latin typeface="华文楷体" panose="02010600040101010101" charset="-122"/>
                <a:ea typeface="华文楷体" panose="02010600040101010101" charset="-122"/>
                <a:sym typeface="+mn-ea"/>
              </a:rPr>
              <a:t>13. </a:t>
            </a:r>
            <a:r>
              <a:rPr lang="zh-CN" altLang="en-US">
                <a:latin typeface="华文楷体" panose="02010600040101010101" charset="-122"/>
                <a:ea typeface="华文楷体" panose="02010600040101010101" charset="-122"/>
                <a:sym typeface="+mn-ea"/>
              </a:rPr>
              <a:t>工具</a:t>
            </a:r>
            <a:endParaRPr lang="en-US" altLang="zh-CN" smtClean="0">
              <a:sym typeface="+mn-ea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en-US" altLang="zh-CN" sz="3800" smtClean="0">
                <a:solidFill>
                  <a:schemeClr val="tx1"/>
                </a:solidFill>
              </a:rPr>
              <a:t>jQuery</a:t>
            </a:r>
            <a:endParaRPr lang="en-US" altLang="zh-CN" sz="3800" smtClean="0">
              <a:solidFill>
                <a:schemeClr val="tx1"/>
              </a:solidFill>
            </a:endParaRPr>
          </a:p>
        </p:txBody>
      </p:sp>
      <p:sp>
        <p:nvSpPr>
          <p:cNvPr id="30722" name="内容占位符 2"/>
          <p:cNvSpPr>
            <a:spLocks noGrp="1"/>
          </p:cNvSpPr>
          <p:nvPr>
            <p:ph idx="1"/>
          </p:nvPr>
        </p:nvSpPr>
        <p:spPr bwMode="auto">
          <a:xfrm>
            <a:off x="1129030" y="1196975"/>
            <a:ext cx="9504045" cy="567880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sym typeface="+mn-ea"/>
              </a:rPr>
              <a:t>js对象和jquery对象的区别是什么？</a:t>
            </a:r>
            <a:endParaRPr lang="en-US" altLang="zh-CN" sz="2800"/>
          </a:p>
          <a:p>
            <a:pPr marL="800100" lvl="3" indent="-342900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>
                <a:sym typeface="+mn-ea"/>
              </a:rPr>
              <a:t>jquery就是js中的 new Object生成的普通对象</a:t>
            </a:r>
            <a:endParaRPr lang="en-US" altLang="zh-CN" sz="2450"/>
          </a:p>
          <a:p>
            <a:pPr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sym typeface="+mn-ea"/>
              </a:rPr>
              <a:t>js对象和jquery对象的方法能不能共用？</a:t>
            </a:r>
            <a:endParaRPr lang="en-US" altLang="zh-CN" sz="2800"/>
          </a:p>
          <a:p>
            <a:pPr marL="800100" lvl="3" indent="-342900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>
                <a:sym typeface="+mn-ea"/>
              </a:rPr>
              <a:t>不能</a:t>
            </a:r>
            <a:endParaRPr lang="en-US" altLang="zh-CN" sz="2800"/>
          </a:p>
          <a:p>
            <a:pPr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sym typeface="+mn-ea"/>
              </a:rPr>
              <a:t>js对象和jquery对象能不能互换？（能）</a:t>
            </a:r>
            <a:endParaRPr lang="en-US" altLang="zh-CN" sz="2800">
              <a:sym typeface="+mn-ea"/>
            </a:endParaRPr>
          </a:p>
          <a:p>
            <a:pPr marL="800100" lvl="3" indent="-342900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>
                <a:sym typeface="+mn-ea"/>
              </a:rPr>
              <a:t>js对象 -&gt; jquery对象  : $(dom)</a:t>
            </a:r>
            <a:endParaRPr lang="en-US" altLang="zh-CN" sz="2450">
              <a:sym typeface="+mn-ea"/>
            </a:endParaRPr>
          </a:p>
          <a:p>
            <a:pPr marL="800100" lvl="3" indent="-342900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>
                <a:sym typeface="+mn-ea"/>
              </a:rPr>
              <a:t>jquery对象 -&gt; js对象  :$('h1')[1]      $('h1').get(1);</a:t>
            </a:r>
            <a:endParaRPr lang="en-US" altLang="zh-CN" sz="2800">
              <a:sym typeface="+mn-ea"/>
            </a:endParaRPr>
          </a:p>
          <a:p>
            <a:pPr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sym typeface="+mn-ea"/>
              </a:rPr>
              <a:t>ps:this与$(this)的区别： </a:t>
            </a:r>
            <a:endParaRPr lang="en-US" altLang="zh-CN" sz="2800">
              <a:sym typeface="+mn-ea"/>
            </a:endParaRPr>
          </a:p>
          <a:p>
            <a:pPr marL="800100" lvl="3" indent="-342900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>
                <a:sym typeface="+mn-ea"/>
              </a:rPr>
              <a:t>this.src= b.png  /  	</a:t>
            </a:r>
            <a:endParaRPr lang="en-US" altLang="zh-CN" sz="2450">
              <a:sym typeface="+mn-ea"/>
            </a:endParaRPr>
          </a:p>
          <a:p>
            <a:pPr marL="800100" lvl="3" indent="-342900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50">
                <a:sym typeface="+mn-ea"/>
              </a:rPr>
              <a:t>$(this).attr({'src':'b.png'})</a:t>
            </a:r>
            <a:endParaRPr lang="en-US" altLang="zh-CN" sz="245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721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en-US" altLang="zh-CN" sz="3800" smtClean="0">
                <a:solidFill>
                  <a:schemeClr val="tx1"/>
                </a:solidFill>
              </a:rPr>
              <a:t>jQuery</a:t>
            </a:r>
            <a:endParaRPr lang="en-US" altLang="zh-CN" sz="3800" smtClean="0">
              <a:solidFill>
                <a:schemeClr val="tx1"/>
              </a:solidFill>
            </a:endParaRPr>
          </a:p>
        </p:txBody>
      </p:sp>
      <p:sp>
        <p:nvSpPr>
          <p:cNvPr id="30722" name="内容占位符 2"/>
          <p:cNvSpPr>
            <a:spLocks noGrp="1"/>
          </p:cNvSpPr>
          <p:nvPr>
            <p:ph idx="1"/>
          </p:nvPr>
        </p:nvSpPr>
        <p:spPr bwMode="auto">
          <a:xfrm>
            <a:off x="1129030" y="1196975"/>
            <a:ext cx="9504045" cy="567880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latinLnBrk="0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>
                <a:sym typeface="+mn-ea"/>
              </a:rPr>
              <a:t>核心方法</a:t>
            </a:r>
            <a:r>
              <a:rPr lang="en-US" altLang="zh-CN" sz="2800">
                <a:sym typeface="+mn-ea"/>
              </a:rPr>
              <a:t>:</a:t>
            </a:r>
            <a:endParaRPr lang="zh-CN" altLang="en-US" sz="2800"/>
          </a:p>
          <a:p>
            <a:pPr lvl="2" algn="l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00">
                <a:sym typeface="+mn-ea"/>
              </a:rPr>
              <a:t>size()；</a:t>
            </a:r>
            <a:endParaRPr lang="zh-CN" altLang="en-US" sz="2400"/>
          </a:p>
          <a:p>
            <a:pPr lvl="2" algn="l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00">
                <a:sym typeface="+mn-ea"/>
              </a:rPr>
              <a:t>length；</a:t>
            </a:r>
            <a:endParaRPr lang="zh-CN" altLang="en-US" sz="2400"/>
          </a:p>
          <a:p>
            <a:pPr lvl="2" algn="l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00">
                <a:sym typeface="+mn-ea"/>
              </a:rPr>
              <a:t>get();</a:t>
            </a:r>
            <a:endParaRPr lang="zh-CN" altLang="en-US" sz="2400"/>
          </a:p>
          <a:p>
            <a:pPr lvl="2" algn="l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00">
                <a:sym typeface="+mn-ea"/>
              </a:rPr>
              <a:t>each();</a:t>
            </a:r>
            <a:endParaRPr lang="zh-CN" altLang="en-US" sz="2400"/>
          </a:p>
          <a:p>
            <a:pPr lvl="2" algn="l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00">
                <a:sym typeface="+mn-ea"/>
              </a:rPr>
              <a:t>data();</a:t>
            </a:r>
            <a:endParaRPr lang="zh-CN" altLang="en-US" sz="2400"/>
          </a:p>
          <a:p>
            <a:pPr lvl="2" algn="l" eaLnBrk="1" hangingPunct="1">
              <a:lnSpc>
                <a:spcPct val="15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400">
                <a:sym typeface="+mn-ea"/>
              </a:rPr>
              <a:t>index();</a:t>
            </a:r>
            <a:endParaRPr lang="zh-CN" altLang="en-US" sz="240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zh-CN" altLang="en-US" sz="3800" smtClean="0">
                <a:solidFill>
                  <a:schemeClr val="tx1"/>
                </a:solidFill>
              </a:rPr>
              <a:t>选择器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31746" name="内容占位符 2"/>
          <p:cNvSpPr>
            <a:spLocks noGrp="1"/>
          </p:cNvSpPr>
          <p:nvPr>
            <p:ph idx="1"/>
          </p:nvPr>
        </p:nvSpPr>
        <p:spPr bwMode="auto">
          <a:xfrm>
            <a:off x="909320" y="1208405"/>
            <a:ext cx="11259185" cy="551878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1.</a:t>
            </a:r>
            <a:r>
              <a:rPr lang="zh-CN" altLang="en-US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基础</a:t>
            </a: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	(#id / element / .class / * / selector1,selector2,selector3)</a:t>
            </a:r>
            <a:endParaRPr lang="en-US" altLang="zh-CN" sz="24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2.</a:t>
            </a:r>
            <a:r>
              <a:rPr lang="zh-CN" altLang="en-US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层级</a:t>
            </a: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	(ancestor descendant / parent &gt; child / prev + next / prev ~ siblings)</a:t>
            </a:r>
            <a:endParaRPr lang="en-US" altLang="zh-CN" sz="24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3.</a:t>
            </a:r>
            <a:r>
              <a:rPr lang="zh-CN" altLang="en-US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基本</a:t>
            </a: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	(:first / :last / :not / :even / :odd / :eq / :gt / :lt )</a:t>
            </a:r>
            <a:endParaRPr lang="en-US" altLang="zh-CN" sz="24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4.</a:t>
            </a:r>
            <a:r>
              <a:rPr lang="zh-CN" altLang="en-US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内容</a:t>
            </a: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	(empty / has / parent)</a:t>
            </a:r>
            <a:endParaRPr lang="en-US" altLang="zh-CN" sz="24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5.</a:t>
            </a:r>
            <a:r>
              <a:rPr lang="zh-CN" altLang="en-US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属性</a:t>
            </a: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	([name] / [name=a] / [name!=a] / [name^=a] / [name$=a] / [name*=a] 		/ [name=b][name*=c])</a:t>
            </a:r>
            <a:endParaRPr lang="en-US" altLang="zh-CN" sz="24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6.</a:t>
            </a:r>
            <a:r>
              <a:rPr lang="zh-CN" altLang="en-US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子元素</a:t>
            </a: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(nth-child / first-child / last-child / only-child)</a:t>
            </a:r>
            <a:r>
              <a:rPr lang="zh-CN" altLang="en-US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 </a:t>
            </a:r>
            <a:endParaRPr lang="zh-CN" altLang="en-US" sz="24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7.</a:t>
            </a:r>
            <a:r>
              <a:rPr lang="zh-CN" altLang="en-US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表单</a:t>
            </a: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	(input / text / password / radio / checkbox / submit / reset / button /</a:t>
            </a:r>
            <a:endParaRPr lang="en-US" altLang="zh-CN" sz="24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None/>
            </a:pP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			file / hidden / image)</a:t>
            </a:r>
            <a:endParaRPr lang="en-US" altLang="zh-CN" sz="24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8.</a:t>
            </a:r>
            <a:r>
              <a:rPr lang="zh-CN" altLang="en-US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表单属性</a:t>
            </a:r>
            <a:r>
              <a:rPr lang="en-US" altLang="zh-CN" sz="24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(checked / selected / )</a:t>
            </a:r>
            <a:endParaRPr lang="zh-CN" altLang="en-US" sz="2400" smtClean="0"/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4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zh-CN" altLang="en-US" sz="3800" smtClean="0">
                <a:solidFill>
                  <a:schemeClr val="tx1"/>
                </a:solidFill>
              </a:rPr>
              <a:t>筛选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31746" name="内容占位符 2"/>
          <p:cNvSpPr>
            <a:spLocks noGrp="1"/>
          </p:cNvSpPr>
          <p:nvPr>
            <p:ph idx="1"/>
          </p:nvPr>
        </p:nvSpPr>
        <p:spPr bwMode="auto">
          <a:xfrm>
            <a:off x="909320" y="1208405"/>
            <a:ext cx="11259185" cy="551878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1.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过滤</a:t>
            </a: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eq();	  first();		last();		not();		slice();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2.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查找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children();	find();		next();		nextAll();	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parent();		prev();		prevAll();		siblings()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3.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串联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add();		endSelf();</a:t>
            </a:r>
            <a:endParaRPr lang="zh-CN" altLang="en-US" sz="2800" smtClean="0"/>
          </a:p>
          <a:p>
            <a:pPr lvl="3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endParaRPr lang="en-US" altLang="zh-CN" sz="2400" smtClean="0"/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zh-CN" altLang="en-US" sz="3800" smtClean="0">
                <a:solidFill>
                  <a:schemeClr val="tx1"/>
                </a:solidFill>
              </a:rPr>
              <a:t>属性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31746" name="内容占位符 2"/>
          <p:cNvSpPr>
            <a:spLocks noGrp="1"/>
          </p:cNvSpPr>
          <p:nvPr>
            <p:ph idx="1"/>
          </p:nvPr>
        </p:nvSpPr>
        <p:spPr bwMode="auto">
          <a:xfrm>
            <a:off x="909320" y="1208405"/>
            <a:ext cx="11259185" cy="551878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1.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属性</a:t>
            </a: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attr();		attr({});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2.CSS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类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addClass();	removeClass(); 	toggleClass();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3.HTML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代码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html();		html(val)</a:t>
            </a:r>
            <a:endParaRPr lang="en-US" altLang="zh-CN" sz="2400" smtClean="0"/>
          </a:p>
          <a:p>
            <a:pPr indent="0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4.值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</a:endParaRPr>
          </a:p>
          <a:p>
            <a:pPr lvl="2" indent="0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val();	val(val)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1745" name="标题 1"/>
          <p:cNvSpPr>
            <a:spLocks noGrp="1"/>
          </p:cNvSpPr>
          <p:nvPr>
            <p:ph type="title"/>
          </p:nvPr>
        </p:nvSpPr>
        <p:spPr bwMode="auto">
          <a:xfrm>
            <a:off x="1127125" y="260350"/>
            <a:ext cx="10188575" cy="1046163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eaLnBrk="1" hangingPunct="1"/>
            <a:r>
              <a:rPr lang="zh-CN" altLang="en-US" sz="3800" smtClean="0">
                <a:solidFill>
                  <a:schemeClr val="tx1"/>
                </a:solidFill>
              </a:rPr>
              <a:t>文档处理</a:t>
            </a:r>
            <a:endParaRPr lang="zh-CN" altLang="en-US" sz="3800" smtClean="0">
              <a:solidFill>
                <a:schemeClr val="tx1"/>
              </a:solidFill>
            </a:endParaRPr>
          </a:p>
        </p:txBody>
      </p:sp>
      <p:sp>
        <p:nvSpPr>
          <p:cNvPr id="31746" name="内容占位符 2"/>
          <p:cNvSpPr>
            <a:spLocks noGrp="1"/>
          </p:cNvSpPr>
          <p:nvPr>
            <p:ph idx="1"/>
          </p:nvPr>
        </p:nvSpPr>
        <p:spPr bwMode="auto">
          <a:xfrm>
            <a:off x="909320" y="1208405"/>
            <a:ext cx="11259185" cy="5518785"/>
          </a:xfrm>
          <a:noFill/>
          <a:ln>
            <a:miter lim="800000"/>
          </a:ln>
        </p:spPr>
        <p:txBody>
          <a:bodyPr vert="horz" wrap="square" lIns="91440" tIns="45720" rIns="91440" bIns="45720" numCol="1" anchor="t" anchorCtr="0" compatLnSpc="1"/>
          <a:lstStyle/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1.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内部插入</a:t>
            </a: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	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append();	  appendTo(); 	prepend();		prependTo();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2.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外部插入</a:t>
            </a:r>
            <a:endParaRPr lang="zh-CN" altLang="en-US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lvl="2"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after();		before();	insertAfter();		insertBefore();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3.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包围：</a:t>
            </a: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  <a:sym typeface="+mn-ea"/>
              </a:rPr>
              <a:t>wrap();		wrapInner();        	wrapAll();</a:t>
            </a:r>
            <a:endParaRPr lang="en-US" altLang="zh-CN" sz="2800" smtClean="0">
              <a:latin typeface="华文楷体" panose="02010600040101010101" charset="-122"/>
              <a:ea typeface="华文楷体" panose="02010600040101010101" charset="-122"/>
              <a:sym typeface="+mn-ea"/>
            </a:endParaRPr>
          </a:p>
          <a:p>
            <a:pPr indent="0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4.替换：</a:t>
            </a: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replaceWith();	replaceAll();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5.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删除：</a:t>
            </a: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empty();		remove();		detach();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  <a:p>
            <a:pPr indent="0" algn="l" eaLnBrk="1" latinLnBrk="0" hangingPunct="1">
              <a:lnSpc>
                <a:spcPct val="100000"/>
              </a:lnSpc>
              <a:buClr>
                <a:schemeClr val="tx1"/>
              </a:buClr>
              <a:buFont typeface="Wingdings" panose="05000000000000000000" pitchFamily="2" charset="2"/>
              <a:buChar char="Ø"/>
            </a:pP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6.</a:t>
            </a:r>
            <a:r>
              <a:rPr lang="zh-CN" altLang="en-US" sz="2800">
                <a:latin typeface="华文楷体" panose="02010600040101010101" charset="-122"/>
                <a:ea typeface="华文楷体" panose="02010600040101010101" charset="-122"/>
              </a:rPr>
              <a:t>复制：</a:t>
            </a:r>
            <a:r>
              <a:rPr lang="en-US" altLang="zh-CN" sz="2800">
                <a:latin typeface="华文楷体" panose="02010600040101010101" charset="-122"/>
                <a:ea typeface="华文楷体" panose="02010600040101010101" charset="-122"/>
              </a:rPr>
              <a:t>clone();		clone(true);</a:t>
            </a:r>
            <a:endParaRPr lang="en-US" altLang="zh-CN" sz="2800">
              <a:latin typeface="华文楷体" panose="02010600040101010101" charset="-122"/>
              <a:ea typeface="华文楷体" panose="02010600040101010101" charset="-122"/>
            </a:endParaRPr>
          </a:p>
        </p:txBody>
      </p:sp>
    </p:spTree>
  </p:cSld>
  <p:clrMapOvr>
    <a:masterClrMapping/>
  </p:clrMapOvr>
  <p:transition spd="med">
    <p:fade/>
  </p:transition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_rels/them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5.jpeg"/></Relationships>
</file>

<file path=ppt/theme/theme1.xml><?xml version="1.0" encoding="utf-8"?>
<a:theme xmlns:a="http://schemas.openxmlformats.org/drawingml/2006/main" name="1_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Android演示文档标题03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离子">
      <a:maj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entury Gothic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离子">
      <a:fillStyleLst>
        <a:solidFill>
          <a:schemeClr val="phClr"/>
        </a:solidFill>
        <a:gradFill rotWithShape="1">
          <a:gsLst>
            <a:gs pos="0">
              <a:schemeClr val="phClr">
                <a:tint val="64000"/>
                <a:lumMod val="118000"/>
              </a:schemeClr>
            </a:gs>
            <a:gs pos="100000">
              <a:schemeClr val="phClr">
                <a:tint val="92000"/>
                <a:alpha val="100000"/>
                <a:lumMod val="11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8000"/>
                <a:lumMod val="114000"/>
              </a:schemeClr>
            </a:gs>
            <a:gs pos="100000">
              <a:schemeClr val="phClr">
                <a:shade val="90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857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 prstMaterial="plastic">
            <a:bevelT w="0" h="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7000"/>
                <a:hueMod val="88000"/>
                <a:satMod val="130000"/>
                <a:lumMod val="124000"/>
              </a:schemeClr>
            </a:gs>
            <a:gs pos="100000">
              <a:schemeClr val="phClr">
                <a:tint val="96000"/>
                <a:shade val="88000"/>
                <a:hueMod val="108000"/>
                <a:satMod val="164000"/>
                <a:lumMod val="76000"/>
              </a:schemeClr>
            </a:gs>
          </a:gsLst>
          <a:path path="circle">
            <a:fillToRect l="45000" t="65000" r="125000" b="100000"/>
          </a:path>
        </a:gradFill>
        <a:blipFill rotWithShape="1">
          <a:blip xmlns:r="http://schemas.openxmlformats.org/officeDocument/2006/relationships" r:embed="rId1">
            <a:duotone>
              <a:schemeClr val="phClr">
                <a:shade val="69000"/>
                <a:hueMod val="108000"/>
                <a:satMod val="164000"/>
                <a:lumMod val="74000"/>
              </a:schemeClr>
              <a:schemeClr val="phClr">
                <a:tint val="96000"/>
                <a:hueMod val="88000"/>
                <a:satMod val="140000"/>
                <a:lumMod val="132000"/>
              </a:schemeClr>
            </a:duotone>
          </a:blip>
          <a:stretch>
            <a:fillRect/>
          </a:stretch>
        </a:blip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模板</Template>
  <TotalTime>0</TotalTime>
  <Words>2524</Words>
  <Application>WPS 演示</Application>
  <PresentationFormat>自定义</PresentationFormat>
  <Paragraphs>169</Paragraphs>
  <Slides>16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2</vt:i4>
      </vt:variant>
      <vt:variant>
        <vt:lpstr>幻灯片标题</vt:lpstr>
      </vt:variant>
      <vt:variant>
        <vt:i4>16</vt:i4>
      </vt:variant>
    </vt:vector>
  </HeadingPairs>
  <TitlesOfParts>
    <vt:vector size="29" baseType="lpstr">
      <vt:lpstr>Arial</vt:lpstr>
      <vt:lpstr>宋体</vt:lpstr>
      <vt:lpstr>Wingdings</vt:lpstr>
      <vt:lpstr>微软雅黑</vt:lpstr>
      <vt:lpstr>Wingdings 3</vt:lpstr>
      <vt:lpstr>Arial</vt:lpstr>
      <vt:lpstr>隶书</vt:lpstr>
      <vt:lpstr>华文楷体</vt:lpstr>
      <vt:lpstr>Century Gothic</vt:lpstr>
      <vt:lpstr>Arial Unicode MS</vt:lpstr>
      <vt:lpstr>Calibri</vt:lpstr>
      <vt:lpstr>1_Android演示文档标题03</vt:lpstr>
      <vt:lpstr>Android演示文档标题03</vt:lpstr>
      <vt:lpstr>PowerPoint 演示文稿</vt:lpstr>
      <vt:lpstr>jQuery</vt:lpstr>
      <vt:lpstr>jQuery</vt:lpstr>
      <vt:lpstr>jQuery</vt:lpstr>
      <vt:lpstr>jQuery</vt:lpstr>
      <vt:lpstr>选择器</vt:lpstr>
      <vt:lpstr>筛选</vt:lpstr>
      <vt:lpstr>属性</vt:lpstr>
      <vt:lpstr>文档处理</vt:lpstr>
      <vt:lpstr>CSS处理</vt:lpstr>
      <vt:lpstr>事件</vt:lpstr>
      <vt:lpstr>事件</vt:lpstr>
      <vt:lpstr>效果</vt:lpstr>
      <vt:lpstr>Ajax请求</vt:lpstr>
      <vt:lpstr>工具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Yuanc</dc:creator>
  <cp:lastModifiedBy>德正</cp:lastModifiedBy>
  <cp:revision>438</cp:revision>
  <dcterms:created xsi:type="dcterms:W3CDTF">2014-09-15T13:36:00Z</dcterms:created>
  <dcterms:modified xsi:type="dcterms:W3CDTF">2017-10-13T08:12:49Z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2052-10.1.0.6876</vt:lpwstr>
  </property>
</Properties>
</file>

<file path=docProps/thumbnail.jpeg>
</file>